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62" r:id="rId1"/>
  </p:sldMasterIdLst>
  <p:notesMasterIdLst>
    <p:notesMasterId r:id="rId16"/>
  </p:notesMasterIdLst>
  <p:handoutMasterIdLst>
    <p:handoutMasterId r:id="rId17"/>
  </p:handoutMasterIdLst>
  <p:sldIdLst>
    <p:sldId id="473" r:id="rId2"/>
    <p:sldId id="547" r:id="rId3"/>
    <p:sldId id="402" r:id="rId4"/>
    <p:sldId id="403" r:id="rId5"/>
    <p:sldId id="548" r:id="rId6"/>
    <p:sldId id="550" r:id="rId7"/>
    <p:sldId id="549" r:id="rId8"/>
    <p:sldId id="551" r:id="rId9"/>
    <p:sldId id="552" r:id="rId10"/>
    <p:sldId id="553" r:id="rId11"/>
    <p:sldId id="555" r:id="rId12"/>
    <p:sldId id="556" r:id="rId13"/>
    <p:sldId id="557" r:id="rId14"/>
    <p:sldId id="554" r:id="rId15"/>
  </p:sldIdLst>
  <p:sldSz cx="24387175" cy="13716000"/>
  <p:notesSz cx="6858000" cy="9144000"/>
  <p:embeddedFontLs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ExtLt" panose="020B0303050203000203" pitchFamily="34" charset="0"/>
      <p:regular r:id="rId22"/>
      <p:italic r:id="rId23"/>
    </p:embeddedFont>
    <p:embeddedFont>
      <p:font typeface="IBM Plex Sans Light" panose="020B0403050203000203" pitchFamily="34" charset="0"/>
      <p:regular r:id="rId24"/>
      <p:italic r:id="rId25"/>
    </p:embeddedFont>
  </p:embeddedFontLst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xO Advanced workshop 2025" id="{5387931E-FB69-0A46-9FFC-4DD1DC782F76}">
          <p14:sldIdLst>
            <p14:sldId id="473"/>
            <p14:sldId id="547"/>
            <p14:sldId id="402"/>
            <p14:sldId id="403"/>
            <p14:sldId id="548"/>
            <p14:sldId id="550"/>
            <p14:sldId id="549"/>
            <p14:sldId id="551"/>
            <p14:sldId id="552"/>
            <p14:sldId id="553"/>
            <p14:sldId id="555"/>
            <p14:sldId id="556"/>
            <p14:sldId id="557"/>
            <p14:sldId id="5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240C83-B322-10D6-062F-819233246F17}" name="Diana Stanciulescu" initials="DS" userId="S::diana.stanciulescu@ro.ibm.com::8457c4d8-b183-4fb8-9506-2337bdfae6b8" providerId="AD"/>
  <p188:author id="{471F5894-9527-7E5F-AE6F-3881B44FA2B8}" name="Gabriel Barbu" initials="" userId="S::gabriel.barbu@ibm.com::3d0c1c4c-23d9-4258-9226-f99453c1293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85102"/>
  </p:normalViewPr>
  <p:slideViewPr>
    <p:cSldViewPr snapToGrid="0" snapToObjects="1">
      <p:cViewPr varScale="1">
        <p:scale>
          <a:sx n="54" d="100"/>
          <a:sy n="54" d="100"/>
        </p:scale>
        <p:origin x="1200" y="216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00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6D7F8-A986-7D14-2013-3F2CC558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1F4A7-C49F-5B83-18A8-8F996BA82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415C-9986-1955-F37B-F95BF6B82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43C-4E46-7F76-E8E8-F85CA6903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2178-7ABA-9157-AA98-FEE1971C91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426461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2881-66BF-B0F2-BB16-26CE7AB0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8521-C1CA-143A-AC2F-35D7F3F0C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DFCAF-D7BC-AF6B-CB24-631BAEADE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4810-DB53-FD8D-7857-753AD525F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C9C5B-909B-493C-BF36-87A40D7D54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4781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1234-F156-7166-ACE1-078167146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A7245-ED14-D0F8-6DE5-58A1247C5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11DED-DC70-5754-DB42-1FCBE7716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3E06F-B41D-176F-1F44-916BB60AD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42918-1AE8-96D7-CBEC-0ECE912231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2373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1BD2-84D7-351B-C60C-7C49E243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AFE10-C773-AB98-0FD4-D024DB0A1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FDE348-2A50-93EE-65CB-245389E92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stands for raw format</a:t>
            </a:r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FF2D-8CE4-81F6-B135-9712DFDA9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D6625-5227-7DD4-5720-3D11AF2365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06349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33FA-DDCD-0D07-F254-6CB7708E2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86FDB-8426-436E-B192-416C98F94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F24FF-BCC8-9DC4-4773-9186CDDDB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948F4-5CFB-8163-525D-AF8594882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EF506-03CA-07A9-C675-DB621D3F85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0687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CB84-C609-B17F-CB9A-A5F6D89E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2C0A-166F-AFFA-4BEC-18FD3A20C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68D35-9EF5-6EB3-53EF-6D9675DB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5215C-C5F7-9969-EFFE-309A4A341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594AE-AC4E-F4DF-615A-0253218A1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417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2088" y="228600"/>
            <a:ext cx="6473825" cy="3641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7591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0240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0A4BC-FE74-BA1E-BB13-F3E84D54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633BD-FA53-79E9-7E9B-F156F9B29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0688E-40BD-F993-F8D1-879044751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15444-CEA9-46D7-E5D7-EB43C20DC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E5B8-B00A-EFAE-82C7-3E708BF85A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41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FC17-F127-B78B-E195-61B4F5E6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B7BCA-74C0-0648-FFD8-63653C95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16533-8E69-84FF-F709-BBC9F353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468A9-C9E8-AF17-26B2-0270F97F2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5E2E-788C-01AA-F01E-696C8D6553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8416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8786-2B28-12B7-6884-525C4F35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BB321-021A-8105-4A25-4D998F11A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2DFB3-4A85-0CA6-4EC1-295252EBE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2E35F-7129-F188-F057-1002A9DC0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90B5-5F94-17D4-5AB4-18751339C9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0550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83151-63B8-3FA8-8CEC-2528C6FBC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78D5D-89A1-AA12-8768-7295C477F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9B770-B77B-7064-1D96-852A2B478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98E7-ACB1-5D26-32F3-4CCE4DA8D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8BBF9-624A-4800-CFD9-7F1A0B695C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6366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E299-88EE-C28E-40E5-7407B06E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7290-2E1E-3731-D81B-3436E8604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119EC-D3C0-4266-D5DD-1D41FB3D8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2139C-B4AC-114D-7D64-5AE9BE6BA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5C7DD-7206-FB57-B3DD-CF9595915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9531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7175" cy="121951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09935B61-CCB4-2F0F-6720-2DE3FDE1A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1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9909175" cy="420967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0000" y="384048"/>
            <a:ext cx="11042073" cy="87784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434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000" y="309600"/>
            <a:ext cx="14649450" cy="10356265"/>
          </a:xfrm>
        </p:spPr>
        <p:txBody>
          <a:bodyPr/>
          <a:lstStyle>
            <a:lvl1pPr>
              <a:lnSpc>
                <a:spcPct val="100000"/>
              </a:lnSpc>
              <a:defRPr sz="8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576072"/>
            <a:ext cx="7623175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628222"/>
            <a:ext cx="11050588" cy="3353065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3587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72"/>
            <a:ext cx="7620000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80000" y="9628222"/>
            <a:ext cx="11049000" cy="335429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80000" y="385200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334654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385200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594475"/>
            <a:ext cx="11045952" cy="53400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309600"/>
            <a:ext cx="4949825" cy="5335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09600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7850" y="6097732"/>
            <a:ext cx="232346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6594475"/>
            <a:ext cx="4946904" cy="534009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4048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2897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57517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957821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5125969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914082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9526645"/>
            <a:ext cx="4951411" cy="2668530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670409"/>
            <a:ext cx="7620000" cy="25247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0675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044825"/>
            <a:ext cx="0" cy="91454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2422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047999"/>
            <a:ext cx="4951413" cy="91567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8000"/>
            <a:ext cx="4953000" cy="91567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88952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859500" y="576072"/>
            <a:ext cx="495935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59500" y="3048000"/>
            <a:ext cx="4959350" cy="91567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8000"/>
            <a:ext cx="4942078" cy="45783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4212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7" y="3047999"/>
            <a:ext cx="4941886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3142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-1"/>
            <a:ext cx="24387175" cy="12195175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7" name="Picture 6" descr="IBM 8-bar logo">
            <a:extLst>
              <a:ext uri="{FF2B5EF4-FFF2-40B4-BE49-F238E27FC236}">
                <a16:creationId xmlns:a16="http://schemas.microsoft.com/office/drawing/2014/main" id="{B4B109D8-FCAE-74D0-0B39-85BF626C8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1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311797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384048"/>
            <a:ext cx="4951414" cy="22012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5153" y="3047999"/>
            <a:ext cx="10096500" cy="9153525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10099675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3047999"/>
            <a:ext cx="100965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6675" y="576071"/>
            <a:ext cx="4949825" cy="1161910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71"/>
            <a:ext cx="4941888" cy="1161910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3995927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00"/>
            <a:ext cx="4953000" cy="116220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00"/>
            <a:ext cx="4941888" cy="116220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6" cy="421017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 rIns="0"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9825" cy="4210177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31105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16790"/>
            <a:ext cx="4951413" cy="9188588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24765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3642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83820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09016F-5759-0B27-8DB2-77BDD798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 rIns="457200"/>
          <a:lstStyle>
            <a:lvl1pPr>
              <a:lnSpc>
                <a:spcPct val="11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75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4F73B63-FCC7-DAFC-5E97-E0D29B2DB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994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5CEBFE7-AD2E-DFE8-B046-3B8668286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2695C8E-740F-09FE-EEF5-F2D3F3F88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9937119-9484-C422-CDBB-7ACF8FB46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31FDB97-22F2-B958-137D-E25328D2B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499" y="1524000"/>
            <a:ext cx="4956048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1524000"/>
            <a:ext cx="4953000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523999"/>
            <a:ext cx="4946904" cy="399909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499" y="7623594"/>
            <a:ext cx="4956048" cy="39982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800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80000" y="7623594"/>
            <a:ext cx="4956048" cy="39982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623594"/>
            <a:ext cx="4946904" cy="39982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83300"/>
            <a:ext cx="0" cy="61118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46904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164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76073"/>
            <a:ext cx="11041253" cy="125716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71500"/>
            <a:ext cx="17137063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81A5AEF9-6465-6773-9724-1305F8245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7850" y="571500"/>
            <a:ext cx="23226713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76000" y="3044825"/>
            <a:ext cx="2462402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6000" y="6096000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6000" y="9140825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2780000" y="3044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2780000" y="6096000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780000" y="9140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3"/>
            <a:ext cx="4949825" cy="399592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76000"/>
            <a:ext cx="17145000" cy="1162367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152704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7500" y="12782487"/>
            <a:ext cx="5524500" cy="425450"/>
          </a:xfrm>
        </p:spPr>
        <p:txBody>
          <a:bodyPr anchor="b" anchorCtr="0"/>
          <a:lstStyle>
            <a:lvl1pPr>
              <a:defRPr sz="1600">
                <a:latin typeface="IBM Plex Sans" panose="020B05030502030002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A85749-B0F2-6B16-9E7E-1C979593E9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00" y="3044825"/>
            <a:ext cx="4943475" cy="9150350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>
              <a:lnSpc>
                <a:spcPct val="110000"/>
              </a:lnSpc>
            </a:pPr>
            <a:r>
              <a:rPr lang="en-US" sz="2800" dirty="0">
                <a:latin typeface="IBM Plex Sans Light" panose="020B0403050203000203" pitchFamily="34" charset="0"/>
              </a:rPr>
              <a:t>Lorem ipsum dolor sit </a:t>
            </a:r>
            <a:r>
              <a:rPr lang="en-US" sz="2800" dirty="0" err="1">
                <a:latin typeface="IBM Plex Sans Light" panose="020B0403050203000203" pitchFamily="34" charset="0"/>
              </a:rPr>
              <a:t>amet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donec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quam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felis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ultricies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nec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pellentesque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eu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pretium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quis</a:t>
            </a:r>
            <a:r>
              <a:rPr lang="en-US" sz="2800" dirty="0">
                <a:latin typeface="IBM Plex Sans Light" panose="020B0403050203000203" pitchFamily="34" charset="0"/>
              </a:rPr>
              <a:t> sem. </a:t>
            </a:r>
            <a:r>
              <a:rPr lang="en-US" sz="2800" dirty="0" err="1">
                <a:latin typeface="IBM Plex Sans Light" panose="020B0403050203000203" pitchFamily="34" charset="0"/>
              </a:rPr>
              <a:t>Nulla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conset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massa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quis</a:t>
            </a:r>
            <a:r>
              <a:rPr lang="en-US" sz="2800" dirty="0">
                <a:latin typeface="IBM Plex Sans Light" panose="020B0403050203000203" pitchFamily="34" charset="0"/>
              </a:rPr>
              <a:t> </a:t>
            </a:r>
            <a:r>
              <a:rPr lang="en-US" sz="2800" dirty="0" err="1">
                <a:latin typeface="IBM Plex Sans Light" panose="020B0403050203000203" pitchFamily="34" charset="0"/>
              </a:rPr>
              <a:t>enim</a:t>
            </a:r>
            <a:r>
              <a:rPr lang="en-US" sz="2800" dirty="0">
                <a:latin typeface="IBM Plex Sans Light" panose="020B0403050203000203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CF978-95F1-0188-4FBB-81AAB884C2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1035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62675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84048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9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71499"/>
            <a:ext cx="11043132" cy="125786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5C99EA1F-50F2-8D44-9784-4C9D55555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22CE22-4A72-C394-2534-3F9CEE59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12000"/>
            <a:ext cx="10099675" cy="9147175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0A3BE97F-BB78-DA67-3A9B-B2FBFA0DF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Picture Placeholder 6" descr="Place imagery here">
            <a:extLst>
              <a:ext uri="{FF2B5EF4-FFF2-40B4-BE49-F238E27FC236}">
                <a16:creationId xmlns:a16="http://schemas.microsoft.com/office/drawing/2014/main" id="{54AE768F-E6B1-F789-5E61-E59B3DBA77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3"/>
            <a:ext cx="11043132" cy="12580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4942078" cy="421005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4953000" cy="11617318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74675"/>
            <a:ext cx="4941888" cy="11620500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84048"/>
            <a:ext cx="11036491" cy="2663825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09600"/>
            <a:ext cx="17141825" cy="8832850"/>
          </a:xfrm>
        </p:spPr>
        <p:txBody>
          <a:bodyPr/>
          <a:lstStyle>
            <a:lvl1pPr>
              <a:defRPr sz="168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517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46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86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000" y="1282328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65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64" r:id="rId43"/>
    <p:sldLayoutId id="2147483940" r:id="rId44"/>
    <p:sldLayoutId id="2147483960" r:id="rId45"/>
    <p:sldLayoutId id="2147483943" r:id="rId46"/>
    <p:sldLayoutId id="2147483963" r:id="rId47"/>
    <p:sldLayoutId id="2147483941" r:id="rId48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IBM Plex Sans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 userDrawn="1">
          <p15:clr>
            <a:srgbClr val="EE5396"/>
          </p15:clr>
        </p15:guide>
        <p15:guide id="20" orient="horz" pos="958" userDrawn="1">
          <p15:clr>
            <a:srgbClr val="EE5396"/>
          </p15:clr>
        </p15:guide>
        <p15:guide id="25" orient="horz" pos="7682" userDrawn="1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 userDrawn="1">
          <p15:clr>
            <a:srgbClr val="EE5396"/>
          </p15:clr>
        </p15:guide>
        <p15:guide id="32" orient="horz" pos="6720" userDrawn="1">
          <p15:clr>
            <a:srgbClr val="EE5396"/>
          </p15:clr>
        </p15:guide>
        <p15:guide id="33" orient="horz" pos="2880" userDrawn="1">
          <p15:clr>
            <a:srgbClr val="EE5396"/>
          </p15:clr>
        </p15:guide>
        <p15:guide id="34" orient="horz" pos="4800" userDrawn="1">
          <p15:clr>
            <a:srgbClr val="EE5396"/>
          </p15:clr>
        </p15:guide>
        <p15:guide id="35" orient="horz" pos="5758" userDrawn="1">
          <p15:clr>
            <a:srgbClr val="EE5396"/>
          </p15:clr>
        </p15:guide>
        <p15:guide id="36" orient="horz" pos="8284" userDrawn="1">
          <p15:clr>
            <a:srgbClr val="9FCC3B"/>
          </p15:clr>
        </p15:guide>
        <p15:guide id="37" orient="horz" pos="3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benner@us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benner@us.ibm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-up of a checkered flag&#10;&#10;AI-generated content may be incorrect.">
            <a:extLst>
              <a:ext uri="{FF2B5EF4-FFF2-40B4-BE49-F238E27FC236}">
                <a16:creationId xmlns:a16="http://schemas.microsoft.com/office/drawing/2014/main" id="{3E0ECB40-3591-00DB-EA8F-2AB46AC8E5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-1"/>
            <a:ext cx="24387155" cy="12195175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6E6D6-034D-0B86-21EF-331BBC8AC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Daniel Benner</a:t>
            </a:r>
            <a:br>
              <a:rPr lang="en-US" dirty="0"/>
            </a:br>
            <a:r>
              <a:rPr lang="en-US" dirty="0"/>
              <a:t>Partner Technical Specialist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B0768-851E-E6C9-CC65-4B5EC23E1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dbenner@us.ibm.com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512.825.6186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26D7B-9102-E21E-2B99-B9688181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311151"/>
            <a:ext cx="18073507" cy="7308850"/>
          </a:xfrm>
        </p:spPr>
        <p:txBody>
          <a:bodyPr>
            <a:normAutofit/>
          </a:bodyPr>
          <a:lstStyle/>
          <a:p>
            <a:r>
              <a:rPr lang="en-US" dirty="0"/>
              <a:t>AI Gateway</a:t>
            </a:r>
          </a:p>
        </p:txBody>
      </p:sp>
    </p:spTree>
    <p:extLst>
      <p:ext uri="{BB962C8B-B14F-4D97-AF65-F5344CB8AC3E}">
        <p14:creationId xmlns:p14="http://schemas.microsoft.com/office/powerpoint/2010/main" val="38683903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AD0D-676D-BB62-02A8-5DDEAE126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BDE3F4-A43B-1F1B-9A10-7FA943D0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311150"/>
            <a:ext cx="6028000" cy="10356850"/>
          </a:xfrm>
        </p:spPr>
        <p:txBody>
          <a:bodyPr/>
          <a:lstStyle/>
          <a:p>
            <a:r>
              <a:rPr lang="en-US" dirty="0"/>
              <a:t>Import models policies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0607C5C-BE0B-2F8D-3258-7C6C7F12F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73CE9-3DD4-E619-21C7-ECBA4D4B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36" y="2689519"/>
            <a:ext cx="18192738" cy="83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42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52E2-01EB-BD04-2E6B-9E7A173B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AD0DAA-4860-B692-B929-8198497B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2634673" cy="10356850"/>
          </a:xfrm>
        </p:spPr>
        <p:txBody>
          <a:bodyPr/>
          <a:lstStyle/>
          <a:p>
            <a:r>
              <a:rPr lang="en-US" dirty="0"/>
              <a:t>Models list command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E90D9-4A51-B372-2F02-2EA89EF57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B74BF4-F100-4DAC-6844-066935A3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068694"/>
            <a:ext cx="20061696" cy="1035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85FEB-9A83-BE5C-5200-432945945AAA}"/>
              </a:ext>
            </a:extLst>
          </p:cNvPr>
          <p:cNvSpPr txBox="1"/>
          <p:nvPr/>
        </p:nvSpPr>
        <p:spPr>
          <a:xfrm>
            <a:off x="13595683" y="1100691"/>
            <a:ext cx="5678905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orchestrate models list –r </a:t>
            </a:r>
          </a:p>
        </p:txBody>
      </p:sp>
    </p:spTree>
    <p:extLst>
      <p:ext uri="{BB962C8B-B14F-4D97-AF65-F5344CB8AC3E}">
        <p14:creationId xmlns:p14="http://schemas.microsoft.com/office/powerpoint/2010/main" val="37477535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0A5F5-8D04-7FA3-9967-E65B41EE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96B66A-800B-B18B-FE4B-EDBFB7BD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2634673" cy="10356850"/>
          </a:xfrm>
        </p:spPr>
        <p:txBody>
          <a:bodyPr/>
          <a:lstStyle/>
          <a:p>
            <a:r>
              <a:rPr lang="en-US" dirty="0"/>
              <a:t>Models list command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456A52-DA0C-1408-559B-A54568640B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4A0C7-D321-7C93-3CB1-85E3D63BCBDF}"/>
              </a:ext>
            </a:extLst>
          </p:cNvPr>
          <p:cNvSpPr txBox="1"/>
          <p:nvPr/>
        </p:nvSpPr>
        <p:spPr>
          <a:xfrm>
            <a:off x="11245279" y="732722"/>
            <a:ext cx="5678905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orchestrate models list -r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713B-6285-FE27-7E5E-9E57141A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6" y="2361113"/>
            <a:ext cx="22365177" cy="89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890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E0DA0-7333-02B1-8217-F95AAA2B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7990D-F15B-A651-AA6B-BA90FA2E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2634673" cy="10356850"/>
          </a:xfrm>
        </p:spPr>
        <p:txBody>
          <a:bodyPr/>
          <a:lstStyle/>
          <a:p>
            <a:r>
              <a:rPr lang="en-US" dirty="0"/>
              <a:t>Models list command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60D459-CA42-7195-3C00-8B0D66BE8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55C27-59DF-081E-A187-6A9B827184FE}"/>
              </a:ext>
            </a:extLst>
          </p:cNvPr>
          <p:cNvSpPr txBox="1"/>
          <p:nvPr/>
        </p:nvSpPr>
        <p:spPr>
          <a:xfrm>
            <a:off x="11245279" y="732722"/>
            <a:ext cx="5678905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orchestrate models list -r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88838-7E52-F82A-9C73-4B81845A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6" y="2361113"/>
            <a:ext cx="22365177" cy="89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89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E313-58FA-4597-6630-0D0DADAB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0463D9-6BAA-9E34-7DB9-EEDE4224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311150"/>
            <a:ext cx="6028000" cy="10356850"/>
          </a:xfrm>
        </p:spPr>
        <p:txBody>
          <a:bodyPr/>
          <a:lstStyle/>
          <a:p>
            <a:r>
              <a:rPr lang="en-US" dirty="0"/>
              <a:t>Enabling watsonx/*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ECDCEC-E902-E89B-8528-6F5E4BE05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4C68D-AF55-1F93-1B04-E9084707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7" y="2291912"/>
            <a:ext cx="15653166" cy="99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861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844B8-707E-DB43-1331-BD500A03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A3C1-D96D-5D9C-0CCE-7AF7DF0C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11383389" cy="2119002"/>
          </a:xfrm>
        </p:spPr>
        <p:txBody>
          <a:bodyPr>
            <a:normAutofit/>
          </a:bodyPr>
          <a:lstStyle/>
          <a:p>
            <a:r>
              <a:rPr lang="en-US" sz="5400" dirty="0"/>
              <a:t>Presentation on AI Gateway </a:t>
            </a:r>
            <a:br>
              <a:rPr lang="en-US" sz="5400" dirty="0"/>
            </a:br>
            <a:r>
              <a:rPr lang="en-US" sz="5400" dirty="0"/>
              <a:t>by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1E0460-3480-49F9-C3FC-6E50DB9F95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46904" cy="91535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/>
              <a:t>Daniel Benner</a:t>
            </a:r>
            <a:br>
              <a:rPr lang="en-US" sz="4400" dirty="0"/>
            </a:br>
            <a:r>
              <a:rPr lang="en-US" dirty="0"/>
              <a:t>Partner Technical Specialist</a:t>
            </a:r>
            <a:endParaRPr lang="en-US" sz="44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53DE32F-9D62-AEA3-A0F9-C633962F7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1649"/>
            <a:ext cx="4951413" cy="91535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dbenner@us.ibm.com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512.825.6186</a:t>
            </a:r>
          </a:p>
        </p:txBody>
      </p:sp>
      <p:pic>
        <p:nvPicPr>
          <p:cNvPr id="4" name="Picture 3" descr="A group of people working on a race car&#10;&#10;AI-generated content may be incorrect.">
            <a:extLst>
              <a:ext uri="{FF2B5EF4-FFF2-40B4-BE49-F238E27FC236}">
                <a16:creationId xmlns:a16="http://schemas.microsoft.com/office/drawing/2014/main" id="{B32E5860-3E64-48E0-F9C5-BDC32EC480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3500" y="576073"/>
            <a:ext cx="11041253" cy="1257160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99790-E0D6-211F-AFFF-A742DDB7E914}"/>
              </a:ext>
            </a:extLst>
          </p:cNvPr>
          <p:cNvSpPr txBox="1"/>
          <p:nvPr/>
        </p:nvSpPr>
        <p:spPr>
          <a:xfrm>
            <a:off x="1480636" y="6954253"/>
            <a:ext cx="8722895" cy="28623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34245"/>
                </a:solidFill>
                <a:effectLst/>
                <a:latin typeface="IBM Plex Sans" panose="020B0503050203000203" pitchFamily="34" charset="0"/>
              </a:rPr>
              <a:t>With the ADK, you can onboard custom LLM models from external providers and create model policies to manage multi-model workflows in your agents. This is referred to as the AI gateway.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76A1F5-9A48-2DEA-D2C6-1CEAC59BF348}"/>
              </a:ext>
            </a:extLst>
          </p:cNvPr>
          <p:cNvSpPr txBox="1">
            <a:spLocks/>
          </p:cNvSpPr>
          <p:nvPr/>
        </p:nvSpPr>
        <p:spPr>
          <a:xfrm>
            <a:off x="576000" y="12479147"/>
            <a:ext cx="11038445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800" kern="0" dirty="0" err="1"/>
              <a:t>wxO</a:t>
            </a:r>
            <a:r>
              <a:rPr lang="en-US" sz="2800" kern="0" dirty="0"/>
              <a:t> Advanced Workshop Sept 9-10</a:t>
            </a:r>
          </a:p>
        </p:txBody>
      </p:sp>
    </p:spTree>
    <p:extLst>
      <p:ext uri="{BB962C8B-B14F-4D97-AF65-F5344CB8AC3E}">
        <p14:creationId xmlns:p14="http://schemas.microsoft.com/office/powerpoint/2010/main" val="4196034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38CC-3118-1EAD-4DE6-F54AC9BF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/>
          <a:p>
            <a:r>
              <a:rPr lang="en-US" dirty="0"/>
              <a:t>Managing custom LLMs with the AI gateway</a:t>
            </a:r>
            <a:br>
              <a:rPr lang="en-US" dirty="0"/>
            </a:br>
            <a:br>
              <a:rPr lang="en-US" sz="2800" dirty="0"/>
            </a:br>
            <a:r>
              <a:rPr lang="en-US" sz="2800" dirty="0"/>
              <a:t>Supported providers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49C26-2CCC-46E6-7B26-DF190D23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93"/>
          <a:stretch>
            <a:fillRect/>
          </a:stretch>
        </p:blipFill>
        <p:spPr>
          <a:xfrm>
            <a:off x="11742928" y="634999"/>
            <a:ext cx="8297672" cy="12819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CEFD-622E-0EFE-CC6E-26CF2C2AABA0}"/>
              </a:ext>
            </a:extLst>
          </p:cNvPr>
          <p:cNvSpPr txBox="1"/>
          <p:nvPr/>
        </p:nvSpPr>
        <p:spPr>
          <a:xfrm>
            <a:off x="5156200" y="12776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C26369-CEAC-5822-0165-FBC3A28DE375}"/>
              </a:ext>
            </a:extLst>
          </p:cNvPr>
          <p:cNvSpPr txBox="1">
            <a:spLocks/>
          </p:cNvSpPr>
          <p:nvPr/>
        </p:nvSpPr>
        <p:spPr>
          <a:xfrm>
            <a:off x="576000" y="12479147"/>
            <a:ext cx="11038445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800" kern="0" dirty="0" err="1"/>
              <a:t>wxO</a:t>
            </a:r>
            <a:r>
              <a:rPr lang="en-US" sz="2800" kern="0" dirty="0"/>
              <a:t> Advanced Workshop Sept 9-10</a:t>
            </a:r>
          </a:p>
        </p:txBody>
      </p:sp>
    </p:spTree>
    <p:extLst>
      <p:ext uri="{BB962C8B-B14F-4D97-AF65-F5344CB8AC3E}">
        <p14:creationId xmlns:p14="http://schemas.microsoft.com/office/powerpoint/2010/main" val="32331573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99FB5-6F03-023D-EBCC-BBF509A8C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F5EAE4-1CD3-1AB3-0738-4CE54C43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/>
          <a:p>
            <a:r>
              <a:rPr lang="en-US" dirty="0"/>
              <a:t>Create an API key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A316-3C81-3257-D867-7A5D1B9D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8" y="6208295"/>
            <a:ext cx="23504982" cy="18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78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E98E-F787-5356-504C-FE2EEF1D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920EF-A3D4-56F6-3D32-32BF658E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/>
          <a:p>
            <a:r>
              <a:rPr lang="en-US" dirty="0"/>
              <a:t>Define the model specifications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61127-811E-B322-5BDD-0E4204A4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9" y="4161364"/>
            <a:ext cx="23334117" cy="582083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3A5883-A1A4-03DC-D38A-BA3DDDC58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</p:spTree>
    <p:extLst>
      <p:ext uri="{BB962C8B-B14F-4D97-AF65-F5344CB8AC3E}">
        <p14:creationId xmlns:p14="http://schemas.microsoft.com/office/powerpoint/2010/main" val="12334393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9930C-9B4A-FD6F-BA35-F0B0B456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3FA26F-7C74-1CF9-EBCA-B103F8C9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11150"/>
            <a:ext cx="10101072" cy="10356850"/>
          </a:xfrm>
        </p:spPr>
        <p:txBody>
          <a:bodyPr/>
          <a:lstStyle/>
          <a:p>
            <a:r>
              <a:rPr lang="en-US" dirty="0"/>
              <a:t>Add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4FAE0-56F3-FC84-32B5-33A7476D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5489575"/>
            <a:ext cx="22655610" cy="82347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71BFBC-76C1-A158-FA61-694B52881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</p:spTree>
    <p:extLst>
      <p:ext uri="{BB962C8B-B14F-4D97-AF65-F5344CB8AC3E}">
        <p14:creationId xmlns:p14="http://schemas.microsoft.com/office/powerpoint/2010/main" val="36310605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734E-2B94-90B6-477B-2F30761FC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8469AF-8441-EE12-00A2-75A4F7C5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75" y="322453"/>
            <a:ext cx="10101072" cy="10356850"/>
          </a:xfrm>
        </p:spPr>
        <p:txBody>
          <a:bodyPr/>
          <a:lstStyle/>
          <a:p>
            <a:r>
              <a:rPr lang="en-US" dirty="0"/>
              <a:t>Model display name and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D45E-337B-3A72-9951-ACDE28C4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580" y="2468402"/>
            <a:ext cx="11797864" cy="101198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024633-9AAB-7A32-24BC-C9099BD5DABA}"/>
              </a:ext>
            </a:extLst>
          </p:cNvPr>
          <p:cNvSpPr txBox="1">
            <a:spLocks/>
          </p:cNvSpPr>
          <p:nvPr/>
        </p:nvSpPr>
        <p:spPr>
          <a:xfrm>
            <a:off x="728400" y="12631547"/>
            <a:ext cx="1103844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/>
              <a:t>wxO Advanced Workshop Sept 9-10</a:t>
            </a: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9B96D-80AC-A10A-E080-BA367C3F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327" r="79678" b="26388"/>
          <a:stretch>
            <a:fillRect/>
          </a:stretch>
        </p:blipFill>
        <p:spPr>
          <a:xfrm>
            <a:off x="397020" y="8235046"/>
            <a:ext cx="4741959" cy="158816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FD7F34-A6D0-ABB9-92D7-769B1E49F1BC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5462334"/>
            <a:ext cx="9023684" cy="35667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F08401-2676-9FC5-6363-56E6349CF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20" y="3637144"/>
            <a:ext cx="9408716" cy="696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21839-878F-E4AC-D9CC-0730431862CD}"/>
              </a:ext>
            </a:extLst>
          </p:cNvPr>
          <p:cNvCxnSpPr/>
          <p:nvPr/>
        </p:nvCxnSpPr>
        <p:spPr bwMode="auto">
          <a:xfrm>
            <a:off x="5967663" y="4451681"/>
            <a:ext cx="4596063" cy="60157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5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0818-5566-BDEB-7807-ABE61092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51829-91A4-B629-DA52-963A1D10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311150"/>
            <a:ext cx="7027958" cy="10356850"/>
          </a:xfrm>
        </p:spPr>
        <p:txBody>
          <a:bodyPr/>
          <a:lstStyle/>
          <a:p>
            <a:r>
              <a:rPr lang="en-US" dirty="0"/>
              <a:t>Add models via the CLI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0D0E291-D07A-A4A2-F491-B8CFC3306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689F1-E49B-B8FD-0FEE-03484CAB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92" y="4490923"/>
            <a:ext cx="20916422" cy="53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239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C86B8-4371-B6DB-8DF5-3FE817D77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C9256-E89C-8410-371E-39AFFF0C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311150"/>
            <a:ext cx="7027958" cy="10356850"/>
          </a:xfrm>
        </p:spPr>
        <p:txBody>
          <a:bodyPr/>
          <a:lstStyle/>
          <a:p>
            <a:r>
              <a:rPr lang="en-US" dirty="0"/>
              <a:t>Add models policies via CLI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7447ED-DABC-663D-F119-90A8824BF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/>
          <a:lstStyle/>
          <a:p>
            <a:r>
              <a:rPr lang="en-US" dirty="0" err="1"/>
              <a:t>wxO</a:t>
            </a:r>
            <a:r>
              <a:rPr lang="en-US" dirty="0"/>
              <a:t> Advanced Workshop Sept 9-10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679424-BBF7-096F-4966-F667E60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22" y="4247481"/>
            <a:ext cx="13747641" cy="67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3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1730368918050" id="{31DF0289-1028-6943-A020-36845773A867}" vid="{420903E5-FF27-9C4D-AB14-78ABBED49DF3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371</TotalTime>
  <Words>238</Words>
  <Application>Microsoft Macintosh PowerPoint</Application>
  <PresentationFormat>Custom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IBM Plex Sans</vt:lpstr>
      <vt:lpstr>IBM Plex Sans ExtLt</vt:lpstr>
      <vt:lpstr>IBM Plex Sans Light</vt:lpstr>
      <vt:lpstr>IBM presentation template</vt:lpstr>
      <vt:lpstr>AI Gateway</vt:lpstr>
      <vt:lpstr>Presentation on AI Gateway  by</vt:lpstr>
      <vt:lpstr>Managing custom LLMs with the AI gateway  Supported providers</vt:lpstr>
      <vt:lpstr>Create an API key connection</vt:lpstr>
      <vt:lpstr>Define the model specifications</vt:lpstr>
      <vt:lpstr>Add the model</vt:lpstr>
      <vt:lpstr>Model display name and tags</vt:lpstr>
      <vt:lpstr>Add models via the CLI</vt:lpstr>
      <vt:lpstr>Add models policies via CLI</vt:lpstr>
      <vt:lpstr>Import models policies</vt:lpstr>
      <vt:lpstr>Models list command</vt:lpstr>
      <vt:lpstr>Models list command</vt:lpstr>
      <vt:lpstr>Models list command</vt:lpstr>
      <vt:lpstr>Enabling watsonx/*  models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BENNER</dc:creator>
  <cp:keywords/>
  <dc:description/>
  <cp:lastModifiedBy>DANIEL BENNER</cp:lastModifiedBy>
  <cp:revision>41</cp:revision>
  <cp:lastPrinted>2019-04-25T15:14:05Z</cp:lastPrinted>
  <dcterms:created xsi:type="dcterms:W3CDTF">2025-08-14T23:51:07Z</dcterms:created>
  <dcterms:modified xsi:type="dcterms:W3CDTF">2025-09-09T04:36:59Z</dcterms:modified>
  <cp:category/>
</cp:coreProperties>
</file>